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84" r:id="rId14"/>
    <p:sldId id="268" r:id="rId15"/>
    <p:sldId id="270" r:id="rId16"/>
    <p:sldId id="271" r:id="rId17"/>
    <p:sldId id="285" r:id="rId18"/>
    <p:sldId id="278" r:id="rId19"/>
    <p:sldId id="279" r:id="rId20"/>
    <p:sldId id="280" r:id="rId21"/>
    <p:sldId id="281" r:id="rId22"/>
    <p:sldId id="272" r:id="rId23"/>
    <p:sldId id="273" r:id="rId24"/>
    <p:sldId id="282" r:id="rId25"/>
    <p:sldId id="274" r:id="rId26"/>
    <p:sldId id="276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3"/>
  </p:normalViewPr>
  <p:slideViewPr>
    <p:cSldViewPr snapToGrid="0" snapToObjects="1">
      <p:cViewPr>
        <p:scale>
          <a:sx n="90" d="100"/>
          <a:sy n="90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3A55-8B5F-0F46-90BC-A5EF6CD4CCC4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2673F-EE0A-BE4B-B8DB-07516FBD7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0518" y="704335"/>
            <a:ext cx="8810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Predicting Electricity Demand using Weather Data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3880021" y="4473145"/>
            <a:ext cx="4411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Robert Gramillano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584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54" y="0"/>
            <a:ext cx="10515600" cy="1325563"/>
          </a:xfrm>
        </p:spPr>
        <p:txBody>
          <a:bodyPr/>
          <a:lstStyle/>
          <a:p>
            <a:r>
              <a:rPr lang="en-US" dirty="0" smtClean="0"/>
              <a:t>Null values in weather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53" y="1096832"/>
            <a:ext cx="11048489" cy="24989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Since mean values are not too far away from median values, the median and pandas’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ffill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function were used to fill null values for LCD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74154" y="2553378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Seattle feature statistics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4335" y="2553378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 feature statistics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7" y="3015043"/>
            <a:ext cx="53213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35" y="3021393"/>
            <a:ext cx="5181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All together, our combined data set contains electricity and weather data from both LA and Seattle, from July 2015 to September 2018 with a total of ~54K data points to be used for training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875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b="1" dirty="0" smtClean="0"/>
              <a:t>Exploratory Data Analysis</a:t>
            </a:r>
          </a:p>
          <a:p>
            <a:r>
              <a:rPr lang="en-US" dirty="0" smtClean="0"/>
              <a:t>Machine learning and </a:t>
            </a:r>
            <a:r>
              <a:rPr lang="en-US" dirty="0" smtClean="0"/>
              <a:t>modeling</a:t>
            </a:r>
            <a:endParaRPr lang="en-US" dirty="0" smtClean="0"/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 smtClean="0"/>
              <a:t>Comparison to other 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Demand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25575"/>
            <a:ext cx="10233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Computed Pearson Correlation Coefficients between LCD data (x-variables) and electricity demand (y-variables)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85999"/>
            <a:ext cx="4348164" cy="4407483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14" y="2285998"/>
            <a:ext cx="435254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0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Demand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25575"/>
            <a:ext cx="10233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Computed Pearson Correlation Coefficients between LCD data (x-variables) and electricity demand (y-variables)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85999"/>
            <a:ext cx="4348164" cy="4407483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14" y="2285998"/>
            <a:ext cx="4352544" cy="44074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94944" y="2285998"/>
            <a:ext cx="2847976" cy="64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11939" y="5776913"/>
            <a:ext cx="2613026" cy="323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4944" y="6329358"/>
            <a:ext cx="2847976" cy="450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11939" y="2382042"/>
            <a:ext cx="2847976" cy="450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50609" y="2751138"/>
            <a:ext cx="3964591" cy="3025775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3"/>
          </p:cNvCxnSpPr>
          <p:nvPr/>
        </p:nvCxnSpPr>
        <p:spPr>
          <a:xfrm flipV="1">
            <a:off x="3503608" y="2766867"/>
            <a:ext cx="3525407" cy="3701400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4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805" y="-137090"/>
            <a:ext cx="2265077" cy="3824684"/>
          </a:xfrm>
        </p:spPr>
        <p:txBody>
          <a:bodyPr>
            <a:normAutofit/>
          </a:bodyPr>
          <a:lstStyle/>
          <a:p>
            <a:r>
              <a:rPr lang="en-US" dirty="0" smtClean="0"/>
              <a:t>What’s going on here?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2" y="231751"/>
            <a:ext cx="7723319" cy="3087003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41" y="3550505"/>
            <a:ext cx="7726680" cy="30906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86401" y="444229"/>
            <a:ext cx="1857375" cy="6212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37187" y="428625"/>
            <a:ext cx="1857375" cy="6212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9062" y="3318570"/>
            <a:ext cx="2979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Demand peaks in the SUMMER in LA, while demand peaks in the WINTER in Seattle, leading to opposite correlations</a:t>
            </a:r>
          </a:p>
        </p:txBody>
      </p:sp>
    </p:spTree>
    <p:extLst>
      <p:ext uri="{BB962C8B-B14F-4D97-AF65-F5344CB8AC3E}">
        <p14:creationId xmlns:p14="http://schemas.microsoft.com/office/powerpoint/2010/main" val="9157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correlations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1024"/>
            <a:ext cx="4873752" cy="5312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97" y="1333500"/>
            <a:ext cx="4876703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correlations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1024"/>
            <a:ext cx="4873752" cy="5312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97" y="1333500"/>
            <a:ext cx="4876703" cy="53101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2549" y="3001518"/>
            <a:ext cx="5641976" cy="985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94461" y="2100263"/>
            <a:ext cx="5641976" cy="1071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31494" y="443240"/>
            <a:ext cx="665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Collinearities in pressure and temperature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6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20398"/>
            <a:ext cx="5962650" cy="4480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11" y="1520398"/>
            <a:ext cx="5942827" cy="4480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335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20398"/>
            <a:ext cx="5962650" cy="4480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11" y="1520398"/>
            <a:ext cx="5942827" cy="4480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 rot="19991936">
            <a:off x="2825065" y="3276242"/>
            <a:ext cx="7268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Dropped all but station pressure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2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</a:t>
            </a:r>
            <a:r>
              <a:rPr lang="en-US" dirty="0" smtClean="0"/>
              <a:t>modeling</a:t>
            </a:r>
            <a:endParaRPr lang="en-US" dirty="0" smtClean="0"/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 smtClean="0"/>
              <a:t>Comparison to other 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Temperature collinearities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" y="1515634"/>
            <a:ext cx="5882286" cy="44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1520398"/>
            <a:ext cx="5988605" cy="44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" y="1515634"/>
            <a:ext cx="5882286" cy="44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1520398"/>
            <a:ext cx="5988605" cy="4480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05410">
            <a:off x="2868431" y="2986667"/>
            <a:ext cx="7964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Dropped all but dew point temperature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1850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2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Multivariate OLS </a:t>
            </a:r>
            <a:r>
              <a:rPr lang="en-US" dirty="0" smtClean="0"/>
              <a:t>regression: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215439" y="550069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215439" y="550069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0502" y="5150643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80607" y="5214907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Heating not important in LA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10502" y="5772134"/>
            <a:ext cx="914400" cy="10858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28935" y="6036453"/>
            <a:ext cx="3809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Drop high </a:t>
            </a:r>
            <a:r>
              <a:rPr lang="en-US" sz="2000" b="1" smtClean="0">
                <a:solidFill>
                  <a:srgbClr val="FF0000"/>
                </a:solidFill>
              </a:rPr>
              <a:t>p-value </a:t>
            </a:r>
            <a:r>
              <a:rPr lang="en-US" sz="2000" b="1" smtClean="0">
                <a:solidFill>
                  <a:srgbClr val="FF0000"/>
                </a:solidFill>
              </a:rPr>
              <a:t>features (p&gt;.1)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0" y="5172103"/>
            <a:ext cx="26289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9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2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Multivariate OLS </a:t>
            </a:r>
            <a:r>
              <a:rPr lang="en-US" dirty="0" smtClean="0"/>
              <a:t>regression: Seattle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4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115426" y="535782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39064" y="4964905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09220" y="4964905"/>
            <a:ext cx="3495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Cooling not important Seattle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-17513" y="4964905"/>
            <a:ext cx="2746425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0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b="1" dirty="0" smtClean="0"/>
              <a:t>Machine learning and </a:t>
            </a:r>
            <a:r>
              <a:rPr lang="en-US" b="1" dirty="0" smtClean="0"/>
              <a:t>modeling</a:t>
            </a:r>
            <a:endParaRPr lang="en-US" b="1" dirty="0" smtClean="0"/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/>
              <a:t>Comparison to other </a:t>
            </a:r>
            <a:r>
              <a:rPr lang="en-US" dirty="0" smtClean="0"/>
              <a:t>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0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</a:t>
            </a:r>
            <a:r>
              <a:rPr lang="en-US" dirty="0" smtClean="0"/>
              <a:t>modeling</a:t>
            </a:r>
            <a:endParaRPr lang="en-US" dirty="0" smtClean="0"/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/>
              <a:t>Comparison to other </a:t>
            </a:r>
            <a:r>
              <a:rPr lang="en-US" dirty="0" smtClean="0"/>
              <a:t>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9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care about electricity demand?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Energy companies rely on accurate forecasts to predict upcoming demand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An improved forecast helps energy companies take next steps to fully capitalize on and perhaps better brace for large spikes in electricity demand. </a:t>
            </a:r>
            <a:endParaRPr lang="en-US" dirty="0" smtClean="0"/>
          </a:p>
          <a:p>
            <a:pPr marL="0" indent="0" algn="ctr">
              <a:buNone/>
            </a:pPr>
            <a:r>
              <a:rPr lang="en-US" sz="4000" b="1" dirty="0"/>
              <a:t>The goal of this project is to </a:t>
            </a:r>
            <a:r>
              <a:rPr lang="en-US" sz="4000" b="1" dirty="0" smtClean="0"/>
              <a:t>train a </a:t>
            </a:r>
            <a:r>
              <a:rPr lang="en-US" sz="4000" b="1" dirty="0"/>
              <a:t>machine learning </a:t>
            </a:r>
            <a:r>
              <a:rPr lang="en-US" sz="4000" b="1" dirty="0" smtClean="0"/>
              <a:t>model on weather/electricity data </a:t>
            </a:r>
            <a:r>
              <a:rPr lang="en-US" sz="4000" b="1" dirty="0"/>
              <a:t>to generate a more nuanced energy-demand forecast.</a:t>
            </a:r>
          </a:p>
        </p:txBody>
      </p:sp>
    </p:spTree>
    <p:extLst>
      <p:ext uri="{BB962C8B-B14F-4D97-AF65-F5344CB8AC3E}">
        <p14:creationId xmlns:p14="http://schemas.microsoft.com/office/powerpoint/2010/main" val="5120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b="1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</a:t>
            </a:r>
            <a:r>
              <a:rPr lang="en-US" dirty="0" smtClean="0"/>
              <a:t>modeling</a:t>
            </a:r>
            <a:endParaRPr lang="en-US" dirty="0" smtClean="0"/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/>
              <a:t>Comparison to other </a:t>
            </a:r>
            <a:r>
              <a:rPr lang="en-US" dirty="0" smtClean="0"/>
              <a:t>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0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Scope of the project: Electricity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Hourly electricity and weather data gathered from both the Seattle and Los Angeles metropolitan areas</a:t>
            </a:r>
          </a:p>
          <a:p>
            <a:pPr marL="0" indent="0">
              <a:buNone/>
            </a:pPr>
            <a:r>
              <a:rPr lang="en-US" sz="3600" dirty="0" smtClean="0"/>
              <a:t>Electricity demand data was retrieved using the Energy Information Administration’s (EIA)  API</a:t>
            </a:r>
          </a:p>
          <a:p>
            <a:pPr marL="0" indent="0">
              <a:buNone/>
            </a:pPr>
            <a:r>
              <a:rPr lang="en-US" sz="3600" dirty="0" smtClean="0"/>
              <a:t>LA electricity data gathered from </a:t>
            </a:r>
            <a:r>
              <a:rPr lang="en-US" sz="3600" dirty="0"/>
              <a:t>Los Angeles Department of Water and </a:t>
            </a:r>
            <a:r>
              <a:rPr lang="en-US" sz="3600" dirty="0" smtClean="0"/>
              <a:t>Power, Seattle from </a:t>
            </a:r>
            <a:r>
              <a:rPr lang="en-US" sz="3600" dirty="0"/>
              <a:t>Seattle City and </a:t>
            </a:r>
            <a:r>
              <a:rPr lang="en-US" sz="3600" dirty="0" smtClean="0"/>
              <a:t>Light</a:t>
            </a:r>
          </a:p>
          <a:p>
            <a:pPr marL="0" indent="0">
              <a:buNone/>
            </a:pPr>
            <a:r>
              <a:rPr lang="en-US" sz="3600" dirty="0" smtClean="0"/>
              <a:t>Data from July 2015 to September 2018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7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of the project: Weather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Hourly weather data was retrieved from the National Oceanic and Atmospheric Administration’s (NOAA) website</a:t>
            </a:r>
          </a:p>
          <a:p>
            <a:pPr marL="0" indent="0">
              <a:buNone/>
            </a:pPr>
            <a:r>
              <a:rPr lang="en-US" sz="3600" dirty="0" smtClean="0"/>
              <a:t>Local Climatological Data (LCD) was obtained for both LA and Seattle metropolitans</a:t>
            </a:r>
          </a:p>
          <a:p>
            <a:pPr marL="0" indent="0">
              <a:buNone/>
            </a:pPr>
            <a:r>
              <a:rPr lang="en-US" sz="3600" dirty="0" smtClean="0"/>
              <a:t>LCD data includes, heating degree days, relative humidity, pressure, temperature,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08" y="58392"/>
            <a:ext cx="58368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Cleaning Electricity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08" y="1690688"/>
            <a:ext cx="3662065" cy="45504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Electricity demand is measured in megawatt-hours  (MWh) and had few outliers</a:t>
            </a:r>
          </a:p>
          <a:p>
            <a:pPr marL="0" indent="0">
              <a:buNone/>
            </a:pPr>
            <a:r>
              <a:rPr lang="en-US" dirty="0" smtClean="0"/>
              <a:t>Removing outliers reduced the size of the data set by ~.01% and ~.7% for LA and Seattle respectively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93" y="3767328"/>
            <a:ext cx="7726680" cy="309067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73" y="676938"/>
            <a:ext cx="7723319" cy="3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Weather (LCD)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Dropped monthly and daily measurements, since we are only interested in hourly granularity</a:t>
            </a:r>
          </a:p>
          <a:p>
            <a:pPr marL="0" indent="0">
              <a:buNone/>
            </a:pPr>
            <a:r>
              <a:rPr lang="en-US" dirty="0" smtClean="0"/>
              <a:t>	-Kept daily heating degree and cooling degree days (HDD/CDD) since they are an important indicator of energy demand</a:t>
            </a:r>
          </a:p>
          <a:p>
            <a:pPr marL="0" indent="0">
              <a:buNone/>
            </a:pPr>
            <a:r>
              <a:rPr lang="en-US" dirty="0" smtClean="0"/>
              <a:t>Multiple entries per hour, whereas electricity data only had one measurement per hour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-Kept measurement closest to the hour per hour such that LCD data will align with electricity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197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163</TotalTime>
  <Words>566</Words>
  <Application>Microsoft Macintosh PowerPoint</Application>
  <PresentationFormat>Widescreen</PresentationFormat>
  <Paragraphs>100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Corbel</vt:lpstr>
      <vt:lpstr>Courier New</vt:lpstr>
      <vt:lpstr>Arial</vt:lpstr>
      <vt:lpstr>Depth</vt:lpstr>
      <vt:lpstr>PowerPoint Presentation</vt:lpstr>
      <vt:lpstr>Outline</vt:lpstr>
      <vt:lpstr>Outline</vt:lpstr>
      <vt:lpstr>Why care about electricity demand?</vt:lpstr>
      <vt:lpstr>Outline</vt:lpstr>
      <vt:lpstr>Scope of the project: Electricity Data</vt:lpstr>
      <vt:lpstr>Scope of the project: Weather Data</vt:lpstr>
      <vt:lpstr>Cleaning Electricity Data</vt:lpstr>
      <vt:lpstr>Cleaning Weather (LCD) Data</vt:lpstr>
      <vt:lpstr>Null values in weather data</vt:lpstr>
      <vt:lpstr>Combined Data Set</vt:lpstr>
      <vt:lpstr>Outline</vt:lpstr>
      <vt:lpstr>Initial Demand Correlations</vt:lpstr>
      <vt:lpstr>Initial Demand Correlations</vt:lpstr>
      <vt:lpstr>What’s going on here?</vt:lpstr>
      <vt:lpstr>R2 correlations</vt:lpstr>
      <vt:lpstr>R2 correlations</vt:lpstr>
      <vt:lpstr>Pressure collinearities</vt:lpstr>
      <vt:lpstr>Pressure collinearities</vt:lpstr>
      <vt:lpstr>Temperature collinearities</vt:lpstr>
      <vt:lpstr>Pressure collinearities</vt:lpstr>
      <vt:lpstr>Multivariate OLS regression: LA</vt:lpstr>
      <vt:lpstr>PowerPoint Presentation</vt:lpstr>
      <vt:lpstr>PowerPoint Presentation</vt:lpstr>
      <vt:lpstr>Multivariate OLS regression: Seattle</vt:lpstr>
      <vt:lpstr>PowerPoint Presentation</vt:lpstr>
      <vt:lpstr>Outline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Gramillano, Robert Vincent</dc:creator>
  <cp:lastModifiedBy>Gramillano, Robert Vincent</cp:lastModifiedBy>
  <cp:revision>19</cp:revision>
  <dcterms:created xsi:type="dcterms:W3CDTF">2018-11-06T19:26:41Z</dcterms:created>
  <dcterms:modified xsi:type="dcterms:W3CDTF">2018-11-15T19:26:38Z</dcterms:modified>
</cp:coreProperties>
</file>